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hhlDJ1w3KrAC4MOy+iGG75n01Dw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3"/>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3"/>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2"/>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2"/>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4"/>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5" name="Google Shape;15;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9" name="Google Shape;19;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6"/>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6"/>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6"/>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8"/>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8"/>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9"/>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0"/>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0"/>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0"/>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0"/>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1"/>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2"/>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529900" cy="655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i="0" lang="nl" sz="3600" u="none" cap="none" strike="noStrike">
                <a:solidFill>
                  <a:srgbClr val="000000"/>
                </a:solidFill>
              </a:rPr>
              <a:t>Overwinnaar</a:t>
            </a:r>
            <a:endParaRPr i="0" sz="1600" u="none" cap="none" strike="noStrike">
              <a:solidFill>
                <a:srgbClr val="000000"/>
              </a:solidFill>
            </a:endParaRPr>
          </a:p>
          <a:p>
            <a:pPr indent="0" lvl="0" marL="0" marR="0" rtl="0" algn="ctr">
              <a:lnSpc>
                <a:spcPct val="100000"/>
              </a:lnSpc>
              <a:spcBef>
                <a:spcPts val="0"/>
              </a:spcBef>
              <a:spcAft>
                <a:spcPts val="0"/>
              </a:spcAft>
              <a:buClr>
                <a:srgbClr val="000000"/>
              </a:buClr>
              <a:buSzPts val="1200"/>
              <a:buFont typeface="Arial"/>
              <a:buNone/>
            </a:pPr>
            <a:r>
              <a:rPr b="0" i="1" lang="nl" sz="1200" u="none" cap="none" strike="noStrike">
                <a:solidFill>
                  <a:srgbClr val="F39430"/>
                </a:solidFill>
                <a:latin typeface="Arial"/>
                <a:ea typeface="Arial"/>
                <a:cs typeface="Arial"/>
                <a:sym typeface="Arial"/>
              </a:rPr>
              <a:t>2 Koningen 5: 1</a:t>
            </a:r>
            <a:endParaRPr b="0" i="1" sz="1200" u="none" cap="none" strike="noStrike">
              <a:solidFill>
                <a:srgbClr val="F3943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1" lang="nl" sz="1200" u="none" cap="none" strike="noStrike">
                <a:solidFill>
                  <a:srgbClr val="F39430"/>
                </a:solidFill>
                <a:latin typeface="Arial"/>
                <a:ea typeface="Arial"/>
                <a:cs typeface="Arial"/>
                <a:sym typeface="Arial"/>
              </a:rPr>
              <a:t>Naäman was de legerleider van de koning van Aram. Hij was een belangrijke man, en de koning had veel vertrouwen in hem. Want Naäman had met het leger van Aram een grote overwinning behaald. Daar had de Heer voor gezorgd. Naäman was een dappere soldaat, maar hij had een ernstige huidziekte. </a:t>
            </a:r>
            <a:endParaRPr b="0" i="1"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1" i="0" lang="nl" sz="1200" u="none" cap="none" strike="noStrike">
                <a:solidFill>
                  <a:srgbClr val="000000"/>
                </a:solidFill>
                <a:latin typeface="Arial"/>
                <a:ea typeface="Arial"/>
                <a:cs typeface="Arial"/>
                <a:sym typeface="Arial"/>
              </a:rPr>
              <a:t>Opdracht:</a:t>
            </a:r>
            <a:br>
              <a:rPr b="1" i="0" lang="nl" sz="1200" u="none" cap="none" strike="noStrike">
                <a:solidFill>
                  <a:srgbClr val="000000"/>
                </a:solidFill>
                <a:latin typeface="Arial"/>
                <a:ea typeface="Arial"/>
                <a:cs typeface="Arial"/>
                <a:sym typeface="Arial"/>
              </a:rPr>
            </a:br>
            <a:r>
              <a:rPr b="0" i="0" lang="nl" sz="1200" u="none" cap="none" strike="noStrike">
                <a:solidFill>
                  <a:srgbClr val="000000"/>
                </a:solidFill>
                <a:latin typeface="Arial"/>
                <a:ea typeface="Arial"/>
                <a:cs typeface="Arial"/>
                <a:sym typeface="Arial"/>
              </a:rPr>
              <a:t>Nodig:</a:t>
            </a:r>
            <a:endParaRPr b="0"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Clr>
                <a:srgbClr val="000000"/>
              </a:buClr>
              <a:buSzPts val="1200"/>
              <a:buFont typeface="Arial"/>
              <a:buChar char="●"/>
            </a:pPr>
            <a:r>
              <a:rPr b="0" i="0" lang="nl" sz="1200" u="none" cap="none" strike="noStrike">
                <a:solidFill>
                  <a:srgbClr val="000000"/>
                </a:solidFill>
                <a:latin typeface="Arial"/>
                <a:ea typeface="Arial"/>
                <a:cs typeface="Arial"/>
                <a:sym typeface="Arial"/>
              </a:rPr>
              <a:t>Stoepkrijt</a:t>
            </a:r>
            <a:endParaRPr b="0"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Clr>
                <a:srgbClr val="000000"/>
              </a:buClr>
              <a:buSzPts val="1200"/>
              <a:buFont typeface="Arial"/>
              <a:buChar char="●"/>
            </a:pPr>
            <a:r>
              <a:rPr b="0" i="0" lang="nl" sz="1200" u="none" cap="none" strike="noStrike">
                <a:solidFill>
                  <a:srgbClr val="000000"/>
                </a:solidFill>
                <a:latin typeface="Arial"/>
                <a:ea typeface="Arial"/>
                <a:cs typeface="Arial"/>
                <a:sym typeface="Arial"/>
              </a:rPr>
              <a:t>Bal</a:t>
            </a:r>
            <a:endParaRPr b="0"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Clr>
                <a:srgbClr val="000000"/>
              </a:buClr>
              <a:buSzPts val="1200"/>
              <a:buFont typeface="Arial"/>
              <a:buChar char="●"/>
            </a:pPr>
            <a:r>
              <a:rPr b="0" i="0" lang="nl" sz="1200" u="none" cap="none" strike="noStrike">
                <a:solidFill>
                  <a:srgbClr val="000000"/>
                </a:solidFill>
                <a:latin typeface="Arial"/>
                <a:ea typeface="Arial"/>
                <a:cs typeface="Arial"/>
                <a:sym typeface="Arial"/>
              </a:rPr>
              <a:t>Minimaal 5 personen</a:t>
            </a:r>
            <a:endParaRPr b="0"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Clr>
                <a:srgbClr val="000000"/>
              </a:buClr>
              <a:buSzPts val="1200"/>
              <a:buFont typeface="Arial"/>
              <a:buChar char="●"/>
            </a:pPr>
            <a:r>
              <a:rPr b="0" i="0" lang="nl" sz="1200" u="none" cap="none" strike="noStrike">
                <a:solidFill>
                  <a:srgbClr val="000000"/>
                </a:solidFill>
                <a:latin typeface="Arial"/>
                <a:ea typeface="Arial"/>
                <a:cs typeface="Arial"/>
                <a:sym typeface="Arial"/>
              </a:rPr>
              <a:t>Stopwatch</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nl" sz="1200" u="none" cap="none" strike="noStrike">
                <a:solidFill>
                  <a:srgbClr val="000000"/>
                </a:solidFill>
                <a:latin typeface="Arial"/>
                <a:ea typeface="Arial"/>
                <a:cs typeface="Arial"/>
                <a:sym typeface="Arial"/>
              </a:rPr>
              <a:t>1. Teken grote cirkels op de grond (zoveel als er deelnemers zijn).</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nl" sz="1200" u="none" cap="none" strike="noStrike">
                <a:solidFill>
                  <a:srgbClr val="000000"/>
                </a:solidFill>
                <a:latin typeface="Arial"/>
                <a:ea typeface="Arial"/>
                <a:cs typeface="Arial"/>
                <a:sym typeface="Arial"/>
              </a:rPr>
              <a:t>2. De spelers schrijven hun naam en een vlag in een cirkel en gaan erin staan.</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nl" sz="1200" u="none" cap="none" strike="noStrike">
                <a:solidFill>
                  <a:srgbClr val="000000"/>
                </a:solidFill>
                <a:latin typeface="Arial"/>
                <a:ea typeface="Arial"/>
                <a:cs typeface="Arial"/>
                <a:sym typeface="Arial"/>
              </a:rPr>
              <a:t>3. Spreek een maximale tijd af en stel de stopwatch in.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nl" sz="1200" u="none" cap="none" strike="noStrike">
                <a:solidFill>
                  <a:srgbClr val="000000"/>
                </a:solidFill>
                <a:latin typeface="Arial"/>
                <a:ea typeface="Arial"/>
                <a:cs typeface="Arial"/>
                <a:sym typeface="Arial"/>
              </a:rPr>
              <a:t>4. Een speler gooit de bal hoog en roept 'Ik verklaar de oorlog aan....NAAM!' Iedereen rent weg. De speler wiens raam is geroepen, probeert de bal zo snel mogelijk te pakken en roept STOP. Iedereen blijft nu staan.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nl" sz="1200" u="none" cap="none" strike="noStrike">
                <a:solidFill>
                  <a:srgbClr val="000000"/>
                </a:solidFill>
                <a:latin typeface="Arial"/>
                <a:ea typeface="Arial"/>
                <a:cs typeface="Arial"/>
                <a:sym typeface="Arial"/>
              </a:rPr>
              <a:t>5. Alle spelers gaan wijdbeens staan. De speler met de bal probeert de bal door iemands benen te rollen. Als dit is gelukt, wordt er op die plek een cirkel getekend met de naam en vlag van die speler. De speler heeft dit stuk land veroverd!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nl" sz="1200" u="none" cap="none" strike="noStrike">
                <a:solidFill>
                  <a:srgbClr val="000000"/>
                </a:solidFill>
                <a:latin typeface="Arial"/>
                <a:ea typeface="Arial"/>
                <a:cs typeface="Arial"/>
                <a:sym typeface="Arial"/>
              </a:rPr>
              <a:t>6. Deze speler is aan de beurt om de bal te gooien. Degene die aan het eind van het spel de meeste cirkels heeft, wint.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nl" sz="1200" u="none" cap="none" strike="noStrike">
                <a:solidFill>
                  <a:srgbClr val="000000"/>
                </a:solidFill>
                <a:latin typeface="Arial"/>
                <a:ea typeface="Arial"/>
                <a:cs typeface="Arial"/>
                <a:sym typeface="Arial"/>
              </a:rPr>
              <a:t>Vragen om over door te praten:</a:t>
            </a:r>
            <a:endParaRPr b="1"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Clr>
                <a:srgbClr val="000000"/>
              </a:buClr>
              <a:buSzPts val="1200"/>
              <a:buFont typeface="Arial"/>
              <a:buAutoNum type="arabicPeriod"/>
            </a:pPr>
            <a:r>
              <a:rPr b="0" i="0" lang="nl" sz="1200" u="none" cap="none" strike="noStrike">
                <a:solidFill>
                  <a:srgbClr val="000000"/>
                </a:solidFill>
                <a:latin typeface="Arial"/>
                <a:ea typeface="Arial"/>
                <a:cs typeface="Arial"/>
                <a:sym typeface="Arial"/>
              </a:rPr>
              <a:t>Wat spreekt jou aan in de persoon Naäman?</a:t>
            </a:r>
            <a:endParaRPr b="0"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Clr>
                <a:srgbClr val="000000"/>
              </a:buClr>
              <a:buSzPts val="1200"/>
              <a:buFont typeface="Arial"/>
              <a:buAutoNum type="arabicPeriod"/>
            </a:pPr>
            <a:r>
              <a:rPr b="0" i="0" lang="nl" sz="1200" u="none" cap="none" strike="noStrike">
                <a:solidFill>
                  <a:srgbClr val="000000"/>
                </a:solidFill>
                <a:latin typeface="Arial"/>
                <a:ea typeface="Arial"/>
                <a:cs typeface="Arial"/>
                <a:sym typeface="Arial"/>
              </a:rPr>
              <a:t>Ben jij zelf meer een leider of een volger? Licht je antwoord toe. </a:t>
            </a:r>
            <a:endParaRPr b="0"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Clr>
                <a:srgbClr val="000000"/>
              </a:buClr>
              <a:buSzPts val="1200"/>
              <a:buFont typeface="Arial"/>
              <a:buAutoNum type="arabicPeriod"/>
            </a:pPr>
            <a:r>
              <a:rPr b="0" i="0" lang="nl" sz="1200" u="none" cap="none" strike="noStrike">
                <a:solidFill>
                  <a:srgbClr val="000000"/>
                </a:solidFill>
                <a:latin typeface="Arial"/>
                <a:ea typeface="Arial"/>
                <a:cs typeface="Arial"/>
                <a:sym typeface="Arial"/>
              </a:rPr>
              <a:t>Wat merk je van die rol in je dagelijks leven?</a:t>
            </a:r>
            <a:endParaRPr b="0"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Clr>
                <a:srgbClr val="000000"/>
              </a:buClr>
              <a:buSzPts val="1200"/>
              <a:buFont typeface="Arial"/>
              <a:buAutoNum type="arabicPeriod"/>
            </a:pPr>
            <a:r>
              <a:rPr b="0" i="0" lang="nl" sz="1200" u="none" cap="none" strike="noStrike">
                <a:solidFill>
                  <a:srgbClr val="000000"/>
                </a:solidFill>
                <a:latin typeface="Arial"/>
                <a:ea typeface="Arial"/>
                <a:cs typeface="Arial"/>
                <a:sym typeface="Arial"/>
              </a:rPr>
              <a:t>Denk je dat &lt;winnaar spel&gt; in tijden van oorlog ook een goede leider zou kunnen zijn? </a:t>
            </a:r>
            <a:endParaRPr b="1" i="0" sz="12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